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3" r:id="rId1"/>
  </p:sldMasterIdLst>
  <p:notesMasterIdLst>
    <p:notesMasterId r:id="rId26"/>
  </p:notesMasterIdLst>
  <p:handoutMasterIdLst>
    <p:handoutMasterId r:id="rId27"/>
  </p:handoutMasterIdLst>
  <p:sldIdLst>
    <p:sldId id="256" r:id="rId2"/>
    <p:sldId id="257" r:id="rId3"/>
    <p:sldId id="258" r:id="rId4"/>
    <p:sldId id="259" r:id="rId5"/>
    <p:sldId id="260" r:id="rId6"/>
    <p:sldId id="271" r:id="rId7"/>
    <p:sldId id="272" r:id="rId8"/>
    <p:sldId id="275" r:id="rId9"/>
    <p:sldId id="276" r:id="rId10"/>
    <p:sldId id="279" r:id="rId11"/>
    <p:sldId id="261" r:id="rId12"/>
    <p:sldId id="280" r:id="rId13"/>
    <p:sldId id="262" r:id="rId14"/>
    <p:sldId id="270" r:id="rId15"/>
    <p:sldId id="281" r:id="rId16"/>
    <p:sldId id="264" r:id="rId17"/>
    <p:sldId id="282" r:id="rId18"/>
    <p:sldId id="265" r:id="rId19"/>
    <p:sldId id="266" r:id="rId20"/>
    <p:sldId id="277" r:id="rId21"/>
    <p:sldId id="283" r:id="rId22"/>
    <p:sldId id="267" r:id="rId23"/>
    <p:sldId id="284" r:id="rId24"/>
    <p:sldId id="268" r:id="rId25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938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7D109095-4874-4CC2-9D16-0258CE4986E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775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938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040" y="4415790"/>
            <a:ext cx="560832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5F369DDD-CDCE-4341-8A82-473480D0956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0181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D36B82C-2824-4C00-8B7E-0581F20DA8A1}" type="slidenum">
              <a:rPr lang="en-US"/>
              <a:pPr/>
              <a:t>1</a:t>
            </a:fld>
            <a:endParaRPr lang="en-US"/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B365D64-08C9-421F-8AF5-84F7D46072A0}" type="slidenum">
              <a:rPr lang="en-US"/>
              <a:pPr/>
              <a:t>18</a:t>
            </a:fld>
            <a:endParaRPr lang="en-US"/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A7BA0CC-7DCA-40BC-BB25-194669E68D4B}" type="slidenum">
              <a:rPr lang="en-US"/>
              <a:pPr/>
              <a:t>19</a:t>
            </a:fld>
            <a:endParaRPr lang="en-US"/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A7BA0CC-7DCA-40BC-BB25-194669E68D4B}" type="slidenum">
              <a:rPr lang="en-US"/>
              <a:pPr/>
              <a:t>20</a:t>
            </a:fld>
            <a:endParaRPr lang="en-US"/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17D68F-4226-4991-8D88-31C7FEDE24E7}" type="slidenum">
              <a:rPr lang="en-US"/>
              <a:pPr/>
              <a:t>22</a:t>
            </a:fld>
            <a:endParaRPr lang="en-US"/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A2ACBF-825C-4736-A5DA-272B1F289452}" type="slidenum">
              <a:rPr lang="en-US"/>
              <a:pPr/>
              <a:t>24</a:t>
            </a:fld>
            <a:endParaRPr lang="en-US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2BDCC70-7465-4816-9BC2-2231E740581C}" type="slidenum">
              <a:rPr lang="en-US"/>
              <a:pPr/>
              <a:t>2</a:t>
            </a:fld>
            <a:endParaRPr lang="en-US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64A61AC-4F36-478A-8C95-1ABAD6FC42D3}" type="slidenum">
              <a:rPr lang="en-US"/>
              <a:pPr/>
              <a:t>3</a:t>
            </a:fld>
            <a:endParaRPr lang="en-US"/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36C6A56-23FB-4108-B6E5-89D8A5DA1367}" type="slidenum">
              <a:rPr lang="en-US"/>
              <a:pPr/>
              <a:t>4</a:t>
            </a:fld>
            <a:endParaRPr lang="en-US"/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5C9076-9398-4272-8E8A-54D44851B01A}" type="slidenum">
              <a:rPr lang="en-US"/>
              <a:pPr/>
              <a:t>5</a:t>
            </a:fld>
            <a:endParaRPr lang="en-US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3579C7-60F7-4F09-ABDA-C74E200F7D95}" type="slidenum">
              <a:rPr lang="en-US"/>
              <a:pPr/>
              <a:t>11</a:t>
            </a:fld>
            <a:endParaRPr lang="en-US"/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92FA2F8-6309-494D-B9F7-8235E9C4F0A6}" type="slidenum">
              <a:rPr lang="en-US"/>
              <a:pPr/>
              <a:t>13</a:t>
            </a:fld>
            <a:endParaRPr lang="en-US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380A967-FB42-486C-B0DC-1F9FD236D3C7}" type="slidenum">
              <a:rPr lang="en-US"/>
              <a:pPr/>
              <a:t>14</a:t>
            </a:fld>
            <a:endParaRPr lang="en-US"/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5FFFF15-97EE-4F5D-84F1-97A7F59C002A}" type="slidenum">
              <a:rPr lang="en-US"/>
              <a:pPr/>
              <a:t>16</a:t>
            </a:fld>
            <a:endParaRPr lang="en-US"/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7375"/>
            <a:ext cx="6400800" cy="175260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3962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21176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211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947987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447800"/>
            <a:ext cx="7772400" cy="1500187"/>
          </a:xfrm>
        </p:spPr>
        <p:txBody>
          <a:bodyPr anchor="b"/>
          <a:lstStyle>
            <a:lvl1pPr marL="0" indent="0">
              <a:buNone/>
              <a:defRPr sz="2000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3115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3115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2133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313" cy="40513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3444" y="4111625"/>
            <a:ext cx="4837112" cy="49966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153444" y="381000"/>
            <a:ext cx="4837112" cy="362783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53444" y="4678363"/>
            <a:ext cx="4837112" cy="7096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65A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bottomWaves_white.png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662080"/>
            <a:ext cx="9144000" cy="119592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3" name="Picture 12" descr="NA logo horziontal cmyk.png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6248400"/>
            <a:ext cx="2667000" cy="3526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baseline="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baseline="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baseline="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baseline="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baseline="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acebook.com/clarenvillecampus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sz="5100"/>
              <a:t>Turning Marketing Information into Action:</a:t>
            </a:r>
            <a:br>
              <a:rPr lang="en-GB" sz="5100"/>
            </a:br>
            <a:r>
              <a:rPr lang="en-GB" sz="5100"/>
              <a:t/>
            </a:r>
            <a:br>
              <a:rPr lang="en-GB" sz="5100"/>
            </a:br>
            <a:r>
              <a:rPr lang="en-GB" sz="5100"/>
              <a:t>Marketing Research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505200"/>
            <a:ext cx="6400800" cy="1752600"/>
          </a:xfrm>
        </p:spPr>
        <p:txBody>
          <a:bodyPr/>
          <a:lstStyle/>
          <a:p>
            <a:r>
              <a:rPr lang="en-GB" dirty="0"/>
              <a:t>Chapter 8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Basic Marketing Research Process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 bwMode="auto">
          <a:xfrm>
            <a:off x="3352800" y="1676400"/>
            <a:ext cx="2667000" cy="381000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B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Step 1 - Problem Definition</a:t>
            </a:r>
          </a:p>
        </p:txBody>
      </p:sp>
      <p:sp>
        <p:nvSpPr>
          <p:cNvPr id="5" name="Rounded Rectangle 4"/>
          <p:cNvSpPr/>
          <p:nvPr/>
        </p:nvSpPr>
        <p:spPr bwMode="auto">
          <a:xfrm>
            <a:off x="1981200" y="2209800"/>
            <a:ext cx="5181600" cy="9906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Exploratory Research?</a:t>
            </a:r>
          </a:p>
        </p:txBody>
      </p:sp>
      <p:sp>
        <p:nvSpPr>
          <p:cNvPr id="9" name="Rounded Rectangle 8"/>
          <p:cNvSpPr/>
          <p:nvPr/>
        </p:nvSpPr>
        <p:spPr bwMode="auto">
          <a:xfrm>
            <a:off x="3048000" y="3429000"/>
            <a:ext cx="3352800" cy="457200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B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Step 2 – Formalize Research Design</a:t>
            </a:r>
          </a:p>
        </p:txBody>
      </p:sp>
      <p:sp>
        <p:nvSpPr>
          <p:cNvPr id="13" name="Rounded Rectangle 12"/>
          <p:cNvSpPr/>
          <p:nvPr/>
        </p:nvSpPr>
        <p:spPr bwMode="auto">
          <a:xfrm>
            <a:off x="2362200" y="4648200"/>
            <a:ext cx="4876800" cy="4572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Probability or Non Probability Sampling?</a:t>
            </a:r>
          </a:p>
        </p:txBody>
      </p:sp>
      <p:sp>
        <p:nvSpPr>
          <p:cNvPr id="14" name="Rounded Rectangle 13"/>
          <p:cNvSpPr/>
          <p:nvPr/>
        </p:nvSpPr>
        <p:spPr bwMode="auto">
          <a:xfrm>
            <a:off x="2133600" y="2590800"/>
            <a:ext cx="1676400" cy="4572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Secondary Data?</a:t>
            </a:r>
          </a:p>
        </p:txBody>
      </p:sp>
      <p:sp>
        <p:nvSpPr>
          <p:cNvPr id="15" name="Rounded Rectangle 14"/>
          <p:cNvSpPr/>
          <p:nvPr/>
        </p:nvSpPr>
        <p:spPr bwMode="auto">
          <a:xfrm>
            <a:off x="5715000" y="2590800"/>
            <a:ext cx="1295400" cy="4572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Focus Groups?</a:t>
            </a:r>
          </a:p>
        </p:txBody>
      </p:sp>
      <p:sp>
        <p:nvSpPr>
          <p:cNvPr id="16" name="Rounded Rectangle 15"/>
          <p:cNvSpPr/>
          <p:nvPr/>
        </p:nvSpPr>
        <p:spPr bwMode="auto">
          <a:xfrm>
            <a:off x="3886200" y="2590800"/>
            <a:ext cx="1752600" cy="4572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Depth Interviews?</a:t>
            </a:r>
          </a:p>
        </p:txBody>
      </p:sp>
      <p:sp>
        <p:nvSpPr>
          <p:cNvPr id="17" name="Rounded Rectangle 16"/>
          <p:cNvSpPr/>
          <p:nvPr/>
        </p:nvSpPr>
        <p:spPr bwMode="auto">
          <a:xfrm>
            <a:off x="1066800" y="4038600"/>
            <a:ext cx="2362200" cy="4572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Survey?</a:t>
            </a:r>
          </a:p>
        </p:txBody>
      </p:sp>
      <p:sp>
        <p:nvSpPr>
          <p:cNvPr id="18" name="Rounded Rectangle 17"/>
          <p:cNvSpPr/>
          <p:nvPr/>
        </p:nvSpPr>
        <p:spPr bwMode="auto">
          <a:xfrm>
            <a:off x="6096000" y="4038600"/>
            <a:ext cx="2362200" cy="4572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Observation?</a:t>
            </a:r>
          </a:p>
        </p:txBody>
      </p:sp>
      <p:sp>
        <p:nvSpPr>
          <p:cNvPr id="19" name="Rounded Rectangle 18"/>
          <p:cNvSpPr/>
          <p:nvPr/>
        </p:nvSpPr>
        <p:spPr bwMode="auto">
          <a:xfrm>
            <a:off x="3581400" y="4038600"/>
            <a:ext cx="2362200" cy="4572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Experiment?</a:t>
            </a:r>
          </a:p>
        </p:txBody>
      </p:sp>
      <p:sp>
        <p:nvSpPr>
          <p:cNvPr id="20" name="Rounded Rectangle 19"/>
          <p:cNvSpPr/>
          <p:nvPr/>
        </p:nvSpPr>
        <p:spPr bwMode="auto">
          <a:xfrm>
            <a:off x="3124200" y="5257800"/>
            <a:ext cx="3352800" cy="457200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B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Step 3 - Data Collection and Analysis</a:t>
            </a:r>
          </a:p>
        </p:txBody>
      </p:sp>
      <p:sp>
        <p:nvSpPr>
          <p:cNvPr id="21" name="Rounded Rectangle 20"/>
          <p:cNvSpPr/>
          <p:nvPr/>
        </p:nvSpPr>
        <p:spPr bwMode="auto">
          <a:xfrm>
            <a:off x="3124200" y="5943600"/>
            <a:ext cx="3352800" cy="457200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B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Step 4 - Communication of Conclusions</a:t>
            </a:r>
          </a:p>
        </p:txBody>
      </p:sp>
      <p:sp>
        <p:nvSpPr>
          <p:cNvPr id="22" name="Right Arrow 21"/>
          <p:cNvSpPr/>
          <p:nvPr/>
        </p:nvSpPr>
        <p:spPr bwMode="auto">
          <a:xfrm>
            <a:off x="1447800" y="1676400"/>
            <a:ext cx="1371600" cy="304800"/>
          </a:xfrm>
          <a:prstGeom prst="rightArrow">
            <a:avLst/>
          </a:prstGeom>
          <a:solidFill>
            <a:schemeClr val="accent6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The Marketing Research Process (1)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GB" sz="4000" b="1"/>
              <a:t>Define the Problem or Marketing Opportunity.</a:t>
            </a:r>
          </a:p>
          <a:p>
            <a:pPr lvl="1"/>
            <a:r>
              <a:rPr lang="en-GB"/>
              <a:t>Separate symptoms from problems</a:t>
            </a:r>
          </a:p>
          <a:p>
            <a:pPr lvl="1"/>
            <a:r>
              <a:rPr lang="en-GB"/>
              <a:t>Problems spur questions.</a:t>
            </a:r>
          </a:p>
          <a:p>
            <a:pPr lvl="1"/>
            <a:endParaRPr lang="en-GB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Basic Marketing Research Process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 bwMode="auto">
          <a:xfrm>
            <a:off x="3352800" y="1676400"/>
            <a:ext cx="2667000" cy="381000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B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Step 1 - Problem Definition</a:t>
            </a:r>
          </a:p>
        </p:txBody>
      </p:sp>
      <p:sp>
        <p:nvSpPr>
          <p:cNvPr id="5" name="Rounded Rectangle 4"/>
          <p:cNvSpPr/>
          <p:nvPr/>
        </p:nvSpPr>
        <p:spPr bwMode="auto">
          <a:xfrm>
            <a:off x="1981200" y="2209800"/>
            <a:ext cx="5181600" cy="9906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Exploratory Research?</a:t>
            </a:r>
          </a:p>
        </p:txBody>
      </p:sp>
      <p:sp>
        <p:nvSpPr>
          <p:cNvPr id="9" name="Rounded Rectangle 8"/>
          <p:cNvSpPr/>
          <p:nvPr/>
        </p:nvSpPr>
        <p:spPr bwMode="auto">
          <a:xfrm>
            <a:off x="3048000" y="3429000"/>
            <a:ext cx="3352800" cy="457200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B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Step 2 – Formalize Research Design</a:t>
            </a:r>
          </a:p>
        </p:txBody>
      </p:sp>
      <p:sp>
        <p:nvSpPr>
          <p:cNvPr id="13" name="Rounded Rectangle 12"/>
          <p:cNvSpPr/>
          <p:nvPr/>
        </p:nvSpPr>
        <p:spPr bwMode="auto">
          <a:xfrm>
            <a:off x="2362200" y="4648200"/>
            <a:ext cx="4876800" cy="4572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Probability or Non Probability Sampling?</a:t>
            </a:r>
          </a:p>
        </p:txBody>
      </p:sp>
      <p:sp>
        <p:nvSpPr>
          <p:cNvPr id="14" name="Rounded Rectangle 13"/>
          <p:cNvSpPr/>
          <p:nvPr/>
        </p:nvSpPr>
        <p:spPr bwMode="auto">
          <a:xfrm>
            <a:off x="2133600" y="2590800"/>
            <a:ext cx="1676400" cy="4572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Secondary Data?</a:t>
            </a:r>
          </a:p>
        </p:txBody>
      </p:sp>
      <p:sp>
        <p:nvSpPr>
          <p:cNvPr id="15" name="Rounded Rectangle 14"/>
          <p:cNvSpPr/>
          <p:nvPr/>
        </p:nvSpPr>
        <p:spPr bwMode="auto">
          <a:xfrm>
            <a:off x="5715000" y="2590800"/>
            <a:ext cx="1295400" cy="4572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Focus Groups?</a:t>
            </a:r>
          </a:p>
        </p:txBody>
      </p:sp>
      <p:sp>
        <p:nvSpPr>
          <p:cNvPr id="16" name="Rounded Rectangle 15"/>
          <p:cNvSpPr/>
          <p:nvPr/>
        </p:nvSpPr>
        <p:spPr bwMode="auto">
          <a:xfrm>
            <a:off x="3886200" y="2590800"/>
            <a:ext cx="1752600" cy="4572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Depth Interviews?</a:t>
            </a:r>
          </a:p>
        </p:txBody>
      </p:sp>
      <p:sp>
        <p:nvSpPr>
          <p:cNvPr id="17" name="Rounded Rectangle 16"/>
          <p:cNvSpPr/>
          <p:nvPr/>
        </p:nvSpPr>
        <p:spPr bwMode="auto">
          <a:xfrm>
            <a:off x="1066800" y="4038600"/>
            <a:ext cx="2362200" cy="4572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Survey?</a:t>
            </a:r>
          </a:p>
        </p:txBody>
      </p:sp>
      <p:sp>
        <p:nvSpPr>
          <p:cNvPr id="18" name="Rounded Rectangle 17"/>
          <p:cNvSpPr/>
          <p:nvPr/>
        </p:nvSpPr>
        <p:spPr bwMode="auto">
          <a:xfrm>
            <a:off x="6096000" y="4038600"/>
            <a:ext cx="2362200" cy="4572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Observation?</a:t>
            </a:r>
          </a:p>
        </p:txBody>
      </p:sp>
      <p:sp>
        <p:nvSpPr>
          <p:cNvPr id="19" name="Rounded Rectangle 18"/>
          <p:cNvSpPr/>
          <p:nvPr/>
        </p:nvSpPr>
        <p:spPr bwMode="auto">
          <a:xfrm>
            <a:off x="3581400" y="4038600"/>
            <a:ext cx="2362200" cy="4572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Experiment?</a:t>
            </a:r>
          </a:p>
        </p:txBody>
      </p:sp>
      <p:sp>
        <p:nvSpPr>
          <p:cNvPr id="20" name="Rounded Rectangle 19"/>
          <p:cNvSpPr/>
          <p:nvPr/>
        </p:nvSpPr>
        <p:spPr bwMode="auto">
          <a:xfrm>
            <a:off x="3124200" y="5257800"/>
            <a:ext cx="3352800" cy="457200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B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Step 3 - Data Collection and Analysis</a:t>
            </a:r>
          </a:p>
        </p:txBody>
      </p:sp>
      <p:sp>
        <p:nvSpPr>
          <p:cNvPr id="21" name="Rounded Rectangle 20"/>
          <p:cNvSpPr/>
          <p:nvPr/>
        </p:nvSpPr>
        <p:spPr bwMode="auto">
          <a:xfrm>
            <a:off x="3124200" y="5943600"/>
            <a:ext cx="3352800" cy="457200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B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Step 4 - Communication of Conclusions</a:t>
            </a:r>
          </a:p>
        </p:txBody>
      </p:sp>
      <p:sp>
        <p:nvSpPr>
          <p:cNvPr id="22" name="Right Arrow 21"/>
          <p:cNvSpPr/>
          <p:nvPr/>
        </p:nvSpPr>
        <p:spPr bwMode="auto">
          <a:xfrm>
            <a:off x="457200" y="2514600"/>
            <a:ext cx="1371600" cy="304800"/>
          </a:xfrm>
          <a:prstGeom prst="rightArrow">
            <a:avLst/>
          </a:prstGeom>
          <a:solidFill>
            <a:schemeClr val="accent6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Marketing Research Process 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Do Initial Research</a:t>
            </a:r>
            <a:r>
              <a:rPr lang="en-GB" sz="2000" dirty="0" smtClean="0"/>
              <a:t>.(Page 1 of 2)</a:t>
            </a:r>
            <a:endParaRPr lang="en-GB" dirty="0"/>
          </a:p>
          <a:p>
            <a:pPr lvl="1"/>
            <a:r>
              <a:rPr lang="en-GB" dirty="0" smtClean="0"/>
              <a:t>Find out about the issues involved?</a:t>
            </a:r>
            <a:endParaRPr lang="en-GB" dirty="0"/>
          </a:p>
          <a:p>
            <a:pPr lvl="2"/>
            <a:r>
              <a:rPr lang="en-GB" dirty="0"/>
              <a:t>This is the exploratory research stage where you casually and informally seek out information on answering the problem. This information may come from internal sources or external sources.</a:t>
            </a:r>
          </a:p>
          <a:p>
            <a:pPr lvl="3">
              <a:buFontTx/>
              <a:buNone/>
            </a:pPr>
            <a:endParaRPr lang="en-GB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The Marketing Research Process 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/>
              <a:t>Do Initial </a:t>
            </a:r>
            <a:r>
              <a:rPr lang="en-GB" dirty="0" smtClean="0"/>
              <a:t>Research </a:t>
            </a:r>
            <a:r>
              <a:rPr lang="en-GB" sz="2400" dirty="0" smtClean="0"/>
              <a:t>.(Page 2 of 2)</a:t>
            </a:r>
            <a:endParaRPr lang="en-GB" dirty="0"/>
          </a:p>
          <a:p>
            <a:pPr lvl="1"/>
            <a:r>
              <a:rPr lang="en-GB" dirty="0" smtClean="0"/>
              <a:t>Sources of Exploratory Data</a:t>
            </a:r>
            <a:endParaRPr lang="en-GB" dirty="0"/>
          </a:p>
          <a:p>
            <a:pPr lvl="2"/>
            <a:r>
              <a:rPr lang="en-GB" dirty="0" smtClean="0"/>
              <a:t>Secondary </a:t>
            </a:r>
            <a:r>
              <a:rPr lang="en-GB" dirty="0"/>
              <a:t>D</a:t>
            </a:r>
            <a:r>
              <a:rPr lang="en-GB" dirty="0" smtClean="0"/>
              <a:t>ata Analysis: use existing data the others have collected or you have collected for other purposes.  Secondary data may come from internal or external sources.</a:t>
            </a:r>
          </a:p>
          <a:p>
            <a:pPr lvl="2"/>
            <a:r>
              <a:rPr lang="en-GB" dirty="0" smtClean="0"/>
              <a:t>Focus </a:t>
            </a:r>
            <a:r>
              <a:rPr lang="en-GB" dirty="0"/>
              <a:t>Groups (Primary Data)</a:t>
            </a:r>
          </a:p>
          <a:p>
            <a:pPr lvl="3"/>
            <a:r>
              <a:rPr lang="en-GB" dirty="0"/>
              <a:t>Informal interview sessions with 6-10 people</a:t>
            </a:r>
          </a:p>
          <a:p>
            <a:pPr lvl="2"/>
            <a:r>
              <a:rPr lang="en-GB" dirty="0" smtClean="0"/>
              <a:t>Depth </a:t>
            </a:r>
            <a:r>
              <a:rPr lang="en-GB" dirty="0"/>
              <a:t>Interviews (Primary Data)</a:t>
            </a:r>
          </a:p>
          <a:p>
            <a:pPr lvl="3"/>
            <a:r>
              <a:rPr lang="en-GB" dirty="0"/>
              <a:t>Detailed interviews with people relevant to the research process</a:t>
            </a:r>
          </a:p>
          <a:p>
            <a:pPr lvl="1"/>
            <a:endParaRPr lang="en-GB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Basic Marketing Research Process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 bwMode="auto">
          <a:xfrm>
            <a:off x="3352800" y="1676400"/>
            <a:ext cx="2667000" cy="381000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B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Step 1 - Problem Definition</a:t>
            </a:r>
          </a:p>
        </p:txBody>
      </p:sp>
      <p:sp>
        <p:nvSpPr>
          <p:cNvPr id="5" name="Rounded Rectangle 4"/>
          <p:cNvSpPr/>
          <p:nvPr/>
        </p:nvSpPr>
        <p:spPr bwMode="auto">
          <a:xfrm>
            <a:off x="1981200" y="2209800"/>
            <a:ext cx="5181600" cy="9906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Exploratory Research?</a:t>
            </a:r>
          </a:p>
        </p:txBody>
      </p:sp>
      <p:sp>
        <p:nvSpPr>
          <p:cNvPr id="9" name="Rounded Rectangle 8"/>
          <p:cNvSpPr/>
          <p:nvPr/>
        </p:nvSpPr>
        <p:spPr bwMode="auto">
          <a:xfrm>
            <a:off x="3048000" y="3429000"/>
            <a:ext cx="3352800" cy="457200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B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Step 2 – Formalize Research Design</a:t>
            </a:r>
          </a:p>
        </p:txBody>
      </p:sp>
      <p:sp>
        <p:nvSpPr>
          <p:cNvPr id="13" name="Rounded Rectangle 12"/>
          <p:cNvSpPr/>
          <p:nvPr/>
        </p:nvSpPr>
        <p:spPr bwMode="auto">
          <a:xfrm>
            <a:off x="2362200" y="4648200"/>
            <a:ext cx="4876800" cy="4572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Probability or Non Probability Sampling?</a:t>
            </a:r>
          </a:p>
        </p:txBody>
      </p:sp>
      <p:sp>
        <p:nvSpPr>
          <p:cNvPr id="14" name="Rounded Rectangle 13"/>
          <p:cNvSpPr/>
          <p:nvPr/>
        </p:nvSpPr>
        <p:spPr bwMode="auto">
          <a:xfrm>
            <a:off x="2133600" y="2590800"/>
            <a:ext cx="1676400" cy="4572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Secondary Data?</a:t>
            </a:r>
          </a:p>
        </p:txBody>
      </p:sp>
      <p:sp>
        <p:nvSpPr>
          <p:cNvPr id="15" name="Rounded Rectangle 14"/>
          <p:cNvSpPr/>
          <p:nvPr/>
        </p:nvSpPr>
        <p:spPr bwMode="auto">
          <a:xfrm>
            <a:off x="5715000" y="2590800"/>
            <a:ext cx="1295400" cy="4572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Focus Groups?</a:t>
            </a:r>
          </a:p>
        </p:txBody>
      </p:sp>
      <p:sp>
        <p:nvSpPr>
          <p:cNvPr id="16" name="Rounded Rectangle 15"/>
          <p:cNvSpPr/>
          <p:nvPr/>
        </p:nvSpPr>
        <p:spPr bwMode="auto">
          <a:xfrm>
            <a:off x="3886200" y="2590800"/>
            <a:ext cx="1752600" cy="4572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Depth Interviews?</a:t>
            </a:r>
          </a:p>
        </p:txBody>
      </p:sp>
      <p:sp>
        <p:nvSpPr>
          <p:cNvPr id="17" name="Rounded Rectangle 16"/>
          <p:cNvSpPr/>
          <p:nvPr/>
        </p:nvSpPr>
        <p:spPr bwMode="auto">
          <a:xfrm>
            <a:off x="1066800" y="4038600"/>
            <a:ext cx="2362200" cy="4572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Survey?</a:t>
            </a:r>
          </a:p>
        </p:txBody>
      </p:sp>
      <p:sp>
        <p:nvSpPr>
          <p:cNvPr id="18" name="Rounded Rectangle 17"/>
          <p:cNvSpPr/>
          <p:nvPr/>
        </p:nvSpPr>
        <p:spPr bwMode="auto">
          <a:xfrm>
            <a:off x="6096000" y="4038600"/>
            <a:ext cx="2362200" cy="4572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Observation?</a:t>
            </a:r>
          </a:p>
        </p:txBody>
      </p:sp>
      <p:sp>
        <p:nvSpPr>
          <p:cNvPr id="19" name="Rounded Rectangle 18"/>
          <p:cNvSpPr/>
          <p:nvPr/>
        </p:nvSpPr>
        <p:spPr bwMode="auto">
          <a:xfrm>
            <a:off x="3581400" y="4038600"/>
            <a:ext cx="2362200" cy="4572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Experiment?</a:t>
            </a:r>
          </a:p>
        </p:txBody>
      </p:sp>
      <p:sp>
        <p:nvSpPr>
          <p:cNvPr id="20" name="Rounded Rectangle 19"/>
          <p:cNvSpPr/>
          <p:nvPr/>
        </p:nvSpPr>
        <p:spPr bwMode="auto">
          <a:xfrm>
            <a:off x="3124200" y="5257800"/>
            <a:ext cx="3352800" cy="457200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B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Step 3 - Data Collection and Analysis</a:t>
            </a:r>
          </a:p>
        </p:txBody>
      </p:sp>
      <p:sp>
        <p:nvSpPr>
          <p:cNvPr id="21" name="Rounded Rectangle 20"/>
          <p:cNvSpPr/>
          <p:nvPr/>
        </p:nvSpPr>
        <p:spPr bwMode="auto">
          <a:xfrm>
            <a:off x="3124200" y="5943600"/>
            <a:ext cx="3352800" cy="457200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B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Step 4 - Communication of Conclusions</a:t>
            </a:r>
          </a:p>
        </p:txBody>
      </p:sp>
      <p:sp>
        <p:nvSpPr>
          <p:cNvPr id="22" name="Right Arrow 21"/>
          <p:cNvSpPr/>
          <p:nvPr/>
        </p:nvSpPr>
        <p:spPr bwMode="auto">
          <a:xfrm>
            <a:off x="990600" y="3505200"/>
            <a:ext cx="1371600" cy="304800"/>
          </a:xfrm>
          <a:prstGeom prst="rightArrow">
            <a:avLst/>
          </a:prstGeom>
          <a:solidFill>
            <a:schemeClr val="accent6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Marketing Research Process 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0" y="1600200"/>
            <a:ext cx="9144000" cy="4530725"/>
          </a:xfrm>
        </p:spPr>
        <p:txBody>
          <a:bodyPr/>
          <a:lstStyle/>
          <a:p>
            <a:r>
              <a:rPr lang="en-GB" sz="3600" b="1" dirty="0" smtClean="0"/>
              <a:t>Formalize </a:t>
            </a:r>
            <a:r>
              <a:rPr lang="en-GB" sz="3600" b="1" dirty="0"/>
              <a:t>Research Design</a:t>
            </a:r>
            <a:r>
              <a:rPr lang="en-GB" dirty="0"/>
              <a:t>.</a:t>
            </a:r>
          </a:p>
          <a:p>
            <a:pPr lvl="1"/>
            <a:r>
              <a:rPr lang="en-GB" dirty="0"/>
              <a:t>Once you have defined the problem and completed your initial research you move to collect specific data on the problem at hand -- this is Primary Data gathering.</a:t>
            </a:r>
          </a:p>
          <a:p>
            <a:pPr lvl="1"/>
            <a:r>
              <a:rPr lang="en-GB" dirty="0"/>
              <a:t>Ways to collect Primary Data</a:t>
            </a:r>
          </a:p>
          <a:p>
            <a:pPr lvl="2"/>
            <a:r>
              <a:rPr lang="en-GB" dirty="0"/>
              <a:t>Sampling - note the different types of sampling.</a:t>
            </a:r>
          </a:p>
          <a:p>
            <a:pPr lvl="2"/>
            <a:r>
              <a:rPr lang="en-GB" dirty="0"/>
              <a:t>Qualitative Research - interviews, focus groups</a:t>
            </a:r>
          </a:p>
          <a:p>
            <a:pPr lvl="2"/>
            <a:r>
              <a:rPr lang="en-GB" dirty="0"/>
              <a:t>Quantitative Research - Observation, surveys and experiments.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Basic Marketing Research Process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 bwMode="auto">
          <a:xfrm>
            <a:off x="3352800" y="1676400"/>
            <a:ext cx="2667000" cy="381000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B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Step 1 - Problem Definition</a:t>
            </a:r>
          </a:p>
        </p:txBody>
      </p:sp>
      <p:sp>
        <p:nvSpPr>
          <p:cNvPr id="5" name="Rounded Rectangle 4"/>
          <p:cNvSpPr/>
          <p:nvPr/>
        </p:nvSpPr>
        <p:spPr bwMode="auto">
          <a:xfrm>
            <a:off x="1981200" y="2209800"/>
            <a:ext cx="5181600" cy="9906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Exploratory Research?</a:t>
            </a:r>
          </a:p>
        </p:txBody>
      </p:sp>
      <p:sp>
        <p:nvSpPr>
          <p:cNvPr id="9" name="Rounded Rectangle 8"/>
          <p:cNvSpPr/>
          <p:nvPr/>
        </p:nvSpPr>
        <p:spPr bwMode="auto">
          <a:xfrm>
            <a:off x="3048000" y="3429000"/>
            <a:ext cx="3352800" cy="457200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B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Step 2 – Formalize Research Design</a:t>
            </a:r>
          </a:p>
        </p:txBody>
      </p:sp>
      <p:sp>
        <p:nvSpPr>
          <p:cNvPr id="13" name="Rounded Rectangle 12"/>
          <p:cNvSpPr/>
          <p:nvPr/>
        </p:nvSpPr>
        <p:spPr bwMode="auto">
          <a:xfrm>
            <a:off x="2362200" y="4648200"/>
            <a:ext cx="4876800" cy="4572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Probability or Non Probability Sampling?</a:t>
            </a:r>
          </a:p>
        </p:txBody>
      </p:sp>
      <p:sp>
        <p:nvSpPr>
          <p:cNvPr id="14" name="Rounded Rectangle 13"/>
          <p:cNvSpPr/>
          <p:nvPr/>
        </p:nvSpPr>
        <p:spPr bwMode="auto">
          <a:xfrm>
            <a:off x="2133600" y="2590800"/>
            <a:ext cx="1676400" cy="4572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Secondary Data?</a:t>
            </a:r>
          </a:p>
        </p:txBody>
      </p:sp>
      <p:sp>
        <p:nvSpPr>
          <p:cNvPr id="15" name="Rounded Rectangle 14"/>
          <p:cNvSpPr/>
          <p:nvPr/>
        </p:nvSpPr>
        <p:spPr bwMode="auto">
          <a:xfrm>
            <a:off x="5715000" y="2590800"/>
            <a:ext cx="1295400" cy="4572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Focus Groups?</a:t>
            </a:r>
          </a:p>
        </p:txBody>
      </p:sp>
      <p:sp>
        <p:nvSpPr>
          <p:cNvPr id="16" name="Rounded Rectangle 15"/>
          <p:cNvSpPr/>
          <p:nvPr/>
        </p:nvSpPr>
        <p:spPr bwMode="auto">
          <a:xfrm>
            <a:off x="3886200" y="2590800"/>
            <a:ext cx="1752600" cy="4572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Depth Interviews?</a:t>
            </a:r>
          </a:p>
        </p:txBody>
      </p:sp>
      <p:sp>
        <p:nvSpPr>
          <p:cNvPr id="17" name="Rounded Rectangle 16"/>
          <p:cNvSpPr/>
          <p:nvPr/>
        </p:nvSpPr>
        <p:spPr bwMode="auto">
          <a:xfrm>
            <a:off x="1066800" y="4038600"/>
            <a:ext cx="2362200" cy="4572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Survey?</a:t>
            </a:r>
          </a:p>
        </p:txBody>
      </p:sp>
      <p:sp>
        <p:nvSpPr>
          <p:cNvPr id="18" name="Rounded Rectangle 17"/>
          <p:cNvSpPr/>
          <p:nvPr/>
        </p:nvSpPr>
        <p:spPr bwMode="auto">
          <a:xfrm>
            <a:off x="6096000" y="4038600"/>
            <a:ext cx="2362200" cy="4572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Observation?</a:t>
            </a:r>
          </a:p>
        </p:txBody>
      </p:sp>
      <p:sp>
        <p:nvSpPr>
          <p:cNvPr id="19" name="Rounded Rectangle 18"/>
          <p:cNvSpPr/>
          <p:nvPr/>
        </p:nvSpPr>
        <p:spPr bwMode="auto">
          <a:xfrm>
            <a:off x="3581400" y="4038600"/>
            <a:ext cx="2362200" cy="4572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Experiment?</a:t>
            </a:r>
          </a:p>
        </p:txBody>
      </p:sp>
      <p:sp>
        <p:nvSpPr>
          <p:cNvPr id="20" name="Rounded Rectangle 19"/>
          <p:cNvSpPr/>
          <p:nvPr/>
        </p:nvSpPr>
        <p:spPr bwMode="auto">
          <a:xfrm>
            <a:off x="3124200" y="5257800"/>
            <a:ext cx="3352800" cy="457200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B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Step 3 - Data Collection and Analysis</a:t>
            </a:r>
          </a:p>
        </p:txBody>
      </p:sp>
      <p:sp>
        <p:nvSpPr>
          <p:cNvPr id="21" name="Rounded Rectangle 20"/>
          <p:cNvSpPr/>
          <p:nvPr/>
        </p:nvSpPr>
        <p:spPr bwMode="auto">
          <a:xfrm>
            <a:off x="3124200" y="5943600"/>
            <a:ext cx="3352800" cy="457200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B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Step 4 - Communication of Conclusions</a:t>
            </a:r>
          </a:p>
        </p:txBody>
      </p:sp>
      <p:sp>
        <p:nvSpPr>
          <p:cNvPr id="22" name="Right Arrow 21"/>
          <p:cNvSpPr/>
          <p:nvPr/>
        </p:nvSpPr>
        <p:spPr bwMode="auto">
          <a:xfrm>
            <a:off x="228600" y="4114800"/>
            <a:ext cx="762000" cy="304800"/>
          </a:xfrm>
          <a:prstGeom prst="rightArrow">
            <a:avLst/>
          </a:prstGeom>
          <a:solidFill>
            <a:schemeClr val="accent6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The Marketing Research Process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Surveys</a:t>
            </a:r>
          </a:p>
          <a:p>
            <a:pPr lvl="1"/>
            <a:r>
              <a:rPr lang="en-GB" dirty="0"/>
              <a:t>Note the various advantages and disadvantages of telephone, personal and mail surveys.</a:t>
            </a:r>
          </a:p>
          <a:p>
            <a:pPr lvl="1"/>
            <a:r>
              <a:rPr lang="en-GB" dirty="0"/>
              <a:t>Note problem questions Note the different question types:</a:t>
            </a:r>
          </a:p>
          <a:p>
            <a:pPr lvl="2"/>
            <a:r>
              <a:rPr lang="en-GB" dirty="0"/>
              <a:t>Open Ended - fill in</a:t>
            </a:r>
          </a:p>
          <a:p>
            <a:pPr lvl="2"/>
            <a:r>
              <a:rPr lang="en-GB" dirty="0"/>
              <a:t>Closed Ended - dichotomous, semantic differential, </a:t>
            </a:r>
            <a:r>
              <a:rPr lang="en-GB" dirty="0" err="1"/>
              <a:t>L</a:t>
            </a:r>
            <a:r>
              <a:rPr lang="en-GB" dirty="0" err="1" smtClean="0"/>
              <a:t>ikert</a:t>
            </a:r>
            <a:r>
              <a:rPr lang="en-GB" dirty="0" smtClean="0"/>
              <a:t> </a:t>
            </a:r>
            <a:r>
              <a:rPr lang="en-GB" dirty="0" smtClean="0"/>
              <a:t>scale</a:t>
            </a:r>
          </a:p>
          <a:p>
            <a:pPr lvl="1"/>
            <a:r>
              <a:rPr lang="en-GB" dirty="0" smtClean="0"/>
              <a:t>Sampling – probability and non-probability samples</a:t>
            </a:r>
            <a:endParaRPr lang="en-GB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The Marketing Research Process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Experiments</a:t>
            </a:r>
          </a:p>
          <a:p>
            <a:pPr lvl="1"/>
            <a:r>
              <a:rPr lang="en-GB"/>
              <a:t>Hypothesis - A statement to be proven true or false. E.g. More ice cream is sold when it is hot.</a:t>
            </a:r>
          </a:p>
          <a:p>
            <a:pPr lvl="1"/>
            <a:r>
              <a:rPr lang="en-GB"/>
              <a:t>Independent Variable - The one you manipulate - the Cause variable.  E.g. the temperature.</a:t>
            </a:r>
          </a:p>
          <a:p>
            <a:pPr lvl="1"/>
            <a:r>
              <a:rPr lang="en-GB"/>
              <a:t>Dependent Variable - The variable that depends on the independent. E.g. How many ice cream sold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Marketing Research Defined: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Marketing Research is a process of:</a:t>
            </a:r>
          </a:p>
          <a:p>
            <a:pPr lvl="1"/>
            <a:r>
              <a:rPr lang="en-GB"/>
              <a:t>Defining a marketing problem or opportunity,</a:t>
            </a:r>
          </a:p>
          <a:p>
            <a:pPr lvl="1"/>
            <a:r>
              <a:rPr lang="en-GB"/>
              <a:t>Systematically collecting,</a:t>
            </a:r>
          </a:p>
          <a:p>
            <a:pPr lvl="1"/>
            <a:r>
              <a:rPr lang="en-GB"/>
              <a:t>And analyzing the data,</a:t>
            </a:r>
          </a:p>
          <a:p>
            <a:pPr lvl="1"/>
            <a:r>
              <a:rPr lang="en-GB"/>
              <a:t>Recommending actions based on the research,</a:t>
            </a:r>
          </a:p>
          <a:p>
            <a:pPr lvl="1"/>
            <a:r>
              <a:rPr lang="en-GB"/>
              <a:t>with the intent to make the organization better off.</a:t>
            </a:r>
          </a:p>
          <a:p>
            <a:pPr lvl="1"/>
            <a:endParaRPr lang="en-GB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The Marketing Research Process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Observation</a:t>
            </a:r>
            <a:r>
              <a:rPr lang="en-GB" dirty="0"/>
              <a:t>	</a:t>
            </a:r>
            <a:endParaRPr lang="en-GB" dirty="0" smtClean="0"/>
          </a:p>
          <a:p>
            <a:pPr lvl="1"/>
            <a:r>
              <a:rPr lang="en-GB" dirty="0" smtClean="0"/>
              <a:t>Observation involves watching, either mechanically or in person, how people behave.</a:t>
            </a:r>
          </a:p>
          <a:p>
            <a:pPr lvl="2"/>
            <a:r>
              <a:rPr lang="en-GB" dirty="0" smtClean="0"/>
              <a:t>For an example of mechanical observation see </a:t>
            </a:r>
            <a:endParaRPr lang="en-GB" dirty="0"/>
          </a:p>
          <a:p>
            <a:pPr lvl="2"/>
            <a:r>
              <a:rPr lang="en-GB" dirty="0" smtClean="0">
                <a:hlinkClick r:id="rId3"/>
              </a:rPr>
              <a:t>www.facebook.com/clarenvillecampus</a:t>
            </a:r>
            <a:endParaRPr lang="en-GB" dirty="0" smtClean="0"/>
          </a:p>
          <a:p>
            <a:pPr lvl="2"/>
            <a:endParaRPr lang="en-GB" dirty="0" smtClean="0"/>
          </a:p>
          <a:p>
            <a:pPr lvl="2"/>
            <a:endParaRPr lang="en-GB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Basic Marketing Research Process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 bwMode="auto">
          <a:xfrm>
            <a:off x="3352800" y="1676400"/>
            <a:ext cx="2667000" cy="381000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B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Step 1 - Problem Definition</a:t>
            </a:r>
          </a:p>
        </p:txBody>
      </p:sp>
      <p:sp>
        <p:nvSpPr>
          <p:cNvPr id="5" name="Rounded Rectangle 4"/>
          <p:cNvSpPr/>
          <p:nvPr/>
        </p:nvSpPr>
        <p:spPr bwMode="auto">
          <a:xfrm>
            <a:off x="1981200" y="2209800"/>
            <a:ext cx="5181600" cy="9906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Exploratory Research?</a:t>
            </a:r>
          </a:p>
        </p:txBody>
      </p:sp>
      <p:sp>
        <p:nvSpPr>
          <p:cNvPr id="9" name="Rounded Rectangle 8"/>
          <p:cNvSpPr/>
          <p:nvPr/>
        </p:nvSpPr>
        <p:spPr bwMode="auto">
          <a:xfrm>
            <a:off x="3048000" y="3429000"/>
            <a:ext cx="3352800" cy="457200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B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Step 2 – Formalize Research Design</a:t>
            </a:r>
          </a:p>
        </p:txBody>
      </p:sp>
      <p:sp>
        <p:nvSpPr>
          <p:cNvPr id="13" name="Rounded Rectangle 12"/>
          <p:cNvSpPr/>
          <p:nvPr/>
        </p:nvSpPr>
        <p:spPr bwMode="auto">
          <a:xfrm>
            <a:off x="2362200" y="4648200"/>
            <a:ext cx="4876800" cy="4572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Probability or Non Probability Sampling?</a:t>
            </a:r>
          </a:p>
        </p:txBody>
      </p:sp>
      <p:sp>
        <p:nvSpPr>
          <p:cNvPr id="14" name="Rounded Rectangle 13"/>
          <p:cNvSpPr/>
          <p:nvPr/>
        </p:nvSpPr>
        <p:spPr bwMode="auto">
          <a:xfrm>
            <a:off x="2133600" y="2590800"/>
            <a:ext cx="1676400" cy="4572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Secondary Data?</a:t>
            </a:r>
          </a:p>
        </p:txBody>
      </p:sp>
      <p:sp>
        <p:nvSpPr>
          <p:cNvPr id="15" name="Rounded Rectangle 14"/>
          <p:cNvSpPr/>
          <p:nvPr/>
        </p:nvSpPr>
        <p:spPr bwMode="auto">
          <a:xfrm>
            <a:off x="5715000" y="2590800"/>
            <a:ext cx="1295400" cy="4572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Focus Groups?</a:t>
            </a:r>
          </a:p>
        </p:txBody>
      </p:sp>
      <p:sp>
        <p:nvSpPr>
          <p:cNvPr id="16" name="Rounded Rectangle 15"/>
          <p:cNvSpPr/>
          <p:nvPr/>
        </p:nvSpPr>
        <p:spPr bwMode="auto">
          <a:xfrm>
            <a:off x="3886200" y="2590800"/>
            <a:ext cx="1752600" cy="4572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Depth Interviews?</a:t>
            </a:r>
          </a:p>
        </p:txBody>
      </p:sp>
      <p:sp>
        <p:nvSpPr>
          <p:cNvPr id="17" name="Rounded Rectangle 16"/>
          <p:cNvSpPr/>
          <p:nvPr/>
        </p:nvSpPr>
        <p:spPr bwMode="auto">
          <a:xfrm>
            <a:off x="1066800" y="4038600"/>
            <a:ext cx="2362200" cy="4572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Survey?</a:t>
            </a:r>
          </a:p>
        </p:txBody>
      </p:sp>
      <p:sp>
        <p:nvSpPr>
          <p:cNvPr id="18" name="Rounded Rectangle 17"/>
          <p:cNvSpPr/>
          <p:nvPr/>
        </p:nvSpPr>
        <p:spPr bwMode="auto">
          <a:xfrm>
            <a:off x="6096000" y="4038600"/>
            <a:ext cx="2362200" cy="4572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Observation?</a:t>
            </a:r>
          </a:p>
        </p:txBody>
      </p:sp>
      <p:sp>
        <p:nvSpPr>
          <p:cNvPr id="19" name="Rounded Rectangle 18"/>
          <p:cNvSpPr/>
          <p:nvPr/>
        </p:nvSpPr>
        <p:spPr bwMode="auto">
          <a:xfrm>
            <a:off x="3581400" y="4038600"/>
            <a:ext cx="2362200" cy="4572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Experiment?</a:t>
            </a:r>
          </a:p>
        </p:txBody>
      </p:sp>
      <p:sp>
        <p:nvSpPr>
          <p:cNvPr id="20" name="Rounded Rectangle 19"/>
          <p:cNvSpPr/>
          <p:nvPr/>
        </p:nvSpPr>
        <p:spPr bwMode="auto">
          <a:xfrm>
            <a:off x="3124200" y="5257800"/>
            <a:ext cx="3352800" cy="457200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B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Step 3 - Data Collection and Analysis</a:t>
            </a:r>
          </a:p>
        </p:txBody>
      </p:sp>
      <p:sp>
        <p:nvSpPr>
          <p:cNvPr id="21" name="Rounded Rectangle 20"/>
          <p:cNvSpPr/>
          <p:nvPr/>
        </p:nvSpPr>
        <p:spPr bwMode="auto">
          <a:xfrm>
            <a:off x="3124200" y="5943600"/>
            <a:ext cx="3352800" cy="457200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B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Step 4 - Communication of Conclusions</a:t>
            </a:r>
          </a:p>
        </p:txBody>
      </p:sp>
      <p:sp>
        <p:nvSpPr>
          <p:cNvPr id="22" name="Right Arrow 21"/>
          <p:cNvSpPr/>
          <p:nvPr/>
        </p:nvSpPr>
        <p:spPr bwMode="auto">
          <a:xfrm>
            <a:off x="1143000" y="5334000"/>
            <a:ext cx="1371600" cy="304800"/>
          </a:xfrm>
          <a:prstGeom prst="rightArrow">
            <a:avLst/>
          </a:prstGeom>
          <a:solidFill>
            <a:schemeClr val="accent6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The Marketing Research Process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 sz="4000" b="1" dirty="0"/>
              <a:t>Data Collection - Analysis and Interpretation</a:t>
            </a:r>
          </a:p>
          <a:p>
            <a:pPr lvl="1">
              <a:lnSpc>
                <a:spcPct val="90000"/>
              </a:lnSpc>
            </a:pPr>
            <a:r>
              <a:rPr lang="en-GB" dirty="0"/>
              <a:t>Once the data is gathered, it must be analyzed in order to yield useful information, that can be then acted on.</a:t>
            </a:r>
          </a:p>
          <a:p>
            <a:pPr lvl="1">
              <a:lnSpc>
                <a:spcPct val="90000"/>
              </a:lnSpc>
              <a:buNone/>
            </a:pPr>
            <a:endParaRPr lang="en-GB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 bwMode="auto">
          <a:xfrm>
            <a:off x="990600" y="4038600"/>
            <a:ext cx="2514600" cy="10668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Survey?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Basic Marketing Research Process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 bwMode="auto">
          <a:xfrm>
            <a:off x="3352800" y="1676400"/>
            <a:ext cx="2667000" cy="381000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B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Step 1 - Problem Definition</a:t>
            </a:r>
          </a:p>
        </p:txBody>
      </p:sp>
      <p:sp>
        <p:nvSpPr>
          <p:cNvPr id="5" name="Rounded Rectangle 4"/>
          <p:cNvSpPr/>
          <p:nvPr/>
        </p:nvSpPr>
        <p:spPr bwMode="auto">
          <a:xfrm>
            <a:off x="1981200" y="2209800"/>
            <a:ext cx="5181600" cy="9906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Exploratory Research?</a:t>
            </a:r>
          </a:p>
        </p:txBody>
      </p:sp>
      <p:sp>
        <p:nvSpPr>
          <p:cNvPr id="9" name="Rounded Rectangle 8"/>
          <p:cNvSpPr/>
          <p:nvPr/>
        </p:nvSpPr>
        <p:spPr bwMode="auto">
          <a:xfrm>
            <a:off x="3048000" y="3429000"/>
            <a:ext cx="3352800" cy="457200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B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Step 2 – Formalize Research Design</a:t>
            </a:r>
          </a:p>
        </p:txBody>
      </p:sp>
      <p:sp>
        <p:nvSpPr>
          <p:cNvPr id="13" name="Rounded Rectangle 12"/>
          <p:cNvSpPr/>
          <p:nvPr/>
        </p:nvSpPr>
        <p:spPr bwMode="auto">
          <a:xfrm>
            <a:off x="1066800" y="4419600"/>
            <a:ext cx="2362200" cy="5334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Probability or Non Probability Sampling?</a:t>
            </a:r>
          </a:p>
        </p:txBody>
      </p:sp>
      <p:sp>
        <p:nvSpPr>
          <p:cNvPr id="14" name="Rounded Rectangle 13"/>
          <p:cNvSpPr/>
          <p:nvPr/>
        </p:nvSpPr>
        <p:spPr bwMode="auto">
          <a:xfrm>
            <a:off x="2133600" y="2590800"/>
            <a:ext cx="1676400" cy="4572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Secondary Data?</a:t>
            </a:r>
          </a:p>
        </p:txBody>
      </p:sp>
      <p:sp>
        <p:nvSpPr>
          <p:cNvPr id="15" name="Rounded Rectangle 14"/>
          <p:cNvSpPr/>
          <p:nvPr/>
        </p:nvSpPr>
        <p:spPr bwMode="auto">
          <a:xfrm>
            <a:off x="5715000" y="2590800"/>
            <a:ext cx="1295400" cy="4572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Focus Groups?</a:t>
            </a:r>
          </a:p>
        </p:txBody>
      </p:sp>
      <p:sp>
        <p:nvSpPr>
          <p:cNvPr id="16" name="Rounded Rectangle 15"/>
          <p:cNvSpPr/>
          <p:nvPr/>
        </p:nvSpPr>
        <p:spPr bwMode="auto">
          <a:xfrm>
            <a:off x="3886200" y="2590800"/>
            <a:ext cx="1752600" cy="4572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Depth Interviews?</a:t>
            </a:r>
          </a:p>
        </p:txBody>
      </p:sp>
      <p:sp>
        <p:nvSpPr>
          <p:cNvPr id="18" name="Rounded Rectangle 17"/>
          <p:cNvSpPr/>
          <p:nvPr/>
        </p:nvSpPr>
        <p:spPr bwMode="auto">
          <a:xfrm>
            <a:off x="6096000" y="4038600"/>
            <a:ext cx="2362200" cy="4572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Observation?</a:t>
            </a:r>
          </a:p>
        </p:txBody>
      </p:sp>
      <p:sp>
        <p:nvSpPr>
          <p:cNvPr id="19" name="Rounded Rectangle 18"/>
          <p:cNvSpPr/>
          <p:nvPr/>
        </p:nvSpPr>
        <p:spPr bwMode="auto">
          <a:xfrm>
            <a:off x="3581400" y="4038600"/>
            <a:ext cx="2362200" cy="4572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Experiment?</a:t>
            </a:r>
          </a:p>
        </p:txBody>
      </p:sp>
      <p:sp>
        <p:nvSpPr>
          <p:cNvPr id="20" name="Rounded Rectangle 19"/>
          <p:cNvSpPr/>
          <p:nvPr/>
        </p:nvSpPr>
        <p:spPr bwMode="auto">
          <a:xfrm>
            <a:off x="3124200" y="5257800"/>
            <a:ext cx="3352800" cy="457200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B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Step 3 - Data Collection and Analysis</a:t>
            </a:r>
          </a:p>
        </p:txBody>
      </p:sp>
      <p:sp>
        <p:nvSpPr>
          <p:cNvPr id="21" name="Rounded Rectangle 20"/>
          <p:cNvSpPr/>
          <p:nvPr/>
        </p:nvSpPr>
        <p:spPr bwMode="auto">
          <a:xfrm>
            <a:off x="3124200" y="5943600"/>
            <a:ext cx="3352800" cy="457200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B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Step 4 - Communication of Conclusions</a:t>
            </a:r>
          </a:p>
        </p:txBody>
      </p:sp>
      <p:sp>
        <p:nvSpPr>
          <p:cNvPr id="22" name="Right Arrow 21"/>
          <p:cNvSpPr/>
          <p:nvPr/>
        </p:nvSpPr>
        <p:spPr bwMode="auto">
          <a:xfrm>
            <a:off x="1295400" y="6019800"/>
            <a:ext cx="1371600" cy="304800"/>
          </a:xfrm>
          <a:prstGeom prst="rightArrow">
            <a:avLst/>
          </a:prstGeom>
          <a:solidFill>
            <a:schemeClr val="accent6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Marketing Research Process 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sz="4000" b="1" dirty="0" smtClean="0"/>
              <a:t>Communication of the Conclusions</a:t>
            </a:r>
            <a:endParaRPr lang="en-GB" sz="4000" b="1" dirty="0"/>
          </a:p>
          <a:p>
            <a:pPr lvl="1"/>
            <a:r>
              <a:rPr lang="en-GB" dirty="0" smtClean="0"/>
              <a:t>Ensure a clear and concise presentation.</a:t>
            </a:r>
          </a:p>
          <a:p>
            <a:pPr lvl="1"/>
            <a:r>
              <a:rPr lang="en-GB" dirty="0" smtClean="0"/>
              <a:t>For the report to be effective at resolving the problem researched, management </a:t>
            </a:r>
            <a:r>
              <a:rPr lang="en-GB" dirty="0"/>
              <a:t>must be committed to act on the results of the research.</a:t>
            </a:r>
          </a:p>
          <a:p>
            <a:pPr lvl="1"/>
            <a:r>
              <a:rPr lang="en-GB" dirty="0"/>
              <a:t>Implemented actions must be monitored</a:t>
            </a:r>
          </a:p>
          <a:p>
            <a:pPr lvl="1"/>
            <a:r>
              <a:rPr lang="en-GB" dirty="0"/>
              <a:t>Ongoing </a:t>
            </a:r>
            <a:r>
              <a:rPr lang="en-GB" dirty="0" smtClean="0"/>
              <a:t>research</a:t>
            </a:r>
          </a:p>
          <a:p>
            <a:pPr lvl="1"/>
            <a:r>
              <a:rPr lang="en-GB" dirty="0" smtClean="0"/>
              <a:t>Ethical considerations</a:t>
            </a: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Why Conduct Marketing Research: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/>
              <a:t>Mainly to reduce RISK and reduce UNCERTAINTY.</a:t>
            </a:r>
          </a:p>
          <a:p>
            <a:endParaRPr lang="en-GB"/>
          </a:p>
          <a:p>
            <a:r>
              <a:rPr lang="en-GB"/>
              <a:t>Marketing Research is Most Valuable when:</a:t>
            </a:r>
          </a:p>
          <a:p>
            <a:pPr lvl="2"/>
            <a:r>
              <a:rPr lang="en-GB"/>
              <a:t>There is a great deal of uncertainty</a:t>
            </a:r>
          </a:p>
          <a:p>
            <a:pPr lvl="2"/>
            <a:r>
              <a:rPr lang="en-GB"/>
              <a:t>There are sever consequences to a given set of actions.</a:t>
            </a:r>
          </a:p>
          <a:p>
            <a:pPr lvl="2"/>
            <a:r>
              <a:rPr lang="en-GB"/>
              <a:t>There are several apparently equally viable alternatives to a problem.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06400" y="228600"/>
            <a:ext cx="7772400" cy="1219200"/>
          </a:xfrm>
        </p:spPr>
        <p:txBody>
          <a:bodyPr>
            <a:normAutofit fontScale="90000"/>
          </a:bodyPr>
          <a:lstStyle/>
          <a:p>
            <a:r>
              <a:rPr lang="en-GB"/>
              <a:t>Good, Reliable Marketing Research is Difficult: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GB" sz="2400"/>
              <a:t>Respondents to questions on product or Idea may not be familiar it, may not have given it any thought and as a result give a uneducated response that is misleading to researchers.</a:t>
            </a:r>
          </a:p>
          <a:p>
            <a:r>
              <a:rPr lang="en-GB" sz="2400"/>
              <a:t>Respondents may not give answers to certain questions, preferring to keep their opinions to themselves.</a:t>
            </a:r>
          </a:p>
          <a:p>
            <a:r>
              <a:rPr lang="en-GB" sz="2400"/>
              <a:t>Respondents may say they would like to buy a product service or idea, however when time comes to buy, they may choose not to.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Key Research Terminology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/>
              <a:t>Research must be:</a:t>
            </a:r>
          </a:p>
          <a:p>
            <a:endParaRPr lang="en-GB"/>
          </a:p>
          <a:p>
            <a:pPr lvl="1"/>
            <a:r>
              <a:rPr lang="en-GB"/>
              <a:t>A) Reliable - Research results should reflect the true nature of what is being measures.  You should be able to repeat a reliable experimental method and get similar results each time.</a:t>
            </a:r>
          </a:p>
          <a:p>
            <a:pPr lvl="1"/>
            <a:r>
              <a:rPr lang="en-GB"/>
              <a:t>B) Valid - The research measures what it is designed to measure.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Marketing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Ask yourself:  What is the nature of the problem? </a:t>
            </a:r>
          </a:p>
          <a:p>
            <a:pPr lvl="1"/>
            <a:r>
              <a:rPr lang="en-US" sz="2400" dirty="0" smtClean="0"/>
              <a:t>Is this a first time problem or unfamiliar problem? (Use Exploratory Research)</a:t>
            </a:r>
          </a:p>
          <a:p>
            <a:pPr lvl="1"/>
            <a:r>
              <a:rPr lang="en-US" sz="2400" dirty="0" smtClean="0"/>
              <a:t>Are we trying to find out about the basic characteristics of the population or to profile particular marketing situations? (Use Descriptive research)</a:t>
            </a:r>
          </a:p>
          <a:p>
            <a:pPr lvl="1"/>
            <a:r>
              <a:rPr lang="en-US" sz="2400" dirty="0" smtClean="0"/>
              <a:t>Are we trying to link the establish a “cause and effect” relationship in a marketing situation? (Use Causal Research) </a:t>
            </a:r>
            <a:endParaRPr lang="en-US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Types of Marketing Research (Exploratory Research)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sz="2400" dirty="0" smtClean="0"/>
              <a:t>If you are looking at a research problem that is highly unusual, unfamiliar and difficult to understand it is essential to get a ‘handle’ on the issues surrounding the problem first – before doing specific research. </a:t>
            </a:r>
          </a:p>
          <a:p>
            <a:pPr lvl="1"/>
            <a:r>
              <a:rPr lang="en-US" sz="2400" dirty="0" smtClean="0"/>
              <a:t>Research conducted to clarify the scope and the nature of the problem is known as Exploratory Research.</a:t>
            </a:r>
          </a:p>
          <a:p>
            <a:pPr lvl="2"/>
            <a:r>
              <a:rPr lang="en-US" sz="2000" b="1" dirty="0" smtClean="0"/>
              <a:t>You have been asked to determine the needs of a group of African immigrants in the town of St. Anthony.  </a:t>
            </a:r>
          </a:p>
          <a:p>
            <a:pPr lvl="3"/>
            <a:r>
              <a:rPr lang="en-US" sz="1600" b="1" dirty="0" smtClean="0"/>
              <a:t>Possible Exploratory Research questions – Where is St. Anthony?  How many and what services are available in St. Anthony?  What are these people doing – what are their needs?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Types of Marketing Research (Descriptive Research)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sz="2400" dirty="0" smtClean="0"/>
              <a:t>If you are looking at a research problem that has specific characteristics – what are these characteristics? </a:t>
            </a:r>
          </a:p>
          <a:p>
            <a:pPr lvl="1"/>
            <a:r>
              <a:rPr lang="en-US" sz="2400" dirty="0" smtClean="0"/>
              <a:t>Research conducted to describe the basic characteristics of a given population is known as Descriptive Research.</a:t>
            </a:r>
          </a:p>
          <a:p>
            <a:pPr lvl="2"/>
            <a:r>
              <a:rPr lang="en-US" sz="2000" b="1" dirty="0" smtClean="0"/>
              <a:t>You have been asked to determine the ‘typical shopper’ for Mercer’s Marine in Clarenville. </a:t>
            </a:r>
          </a:p>
          <a:p>
            <a:pPr lvl="3"/>
            <a:r>
              <a:rPr lang="en-US" sz="1600" b="1" dirty="0" smtClean="0"/>
              <a:t>Possible Descriptive Research questions – Gender?, Age?, Hometown?, Fisherperson?, Recreational Boater?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Types of Marketing Research (Causal Research)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sz="2400" dirty="0" smtClean="0"/>
              <a:t>If you are looking at a research problem that we feel has a relationship between two or more variables – one variable influences another? </a:t>
            </a:r>
          </a:p>
          <a:p>
            <a:pPr lvl="1"/>
            <a:r>
              <a:rPr lang="en-US" sz="2400" dirty="0" smtClean="0"/>
              <a:t>Research designed to identify cause-and-effect relationships among variables.  Normally Descriptive Research is only done after Exploratory and Descriptive Research is conducted.</a:t>
            </a:r>
          </a:p>
          <a:p>
            <a:pPr lvl="2"/>
            <a:r>
              <a:rPr lang="en-US" sz="2000" b="1" dirty="0" smtClean="0"/>
              <a:t>You have been asked to determine if there is a relationship between the opening of the recreational food fishery and sales at Mercer’s Marine in Clarenville. </a:t>
            </a:r>
          </a:p>
          <a:p>
            <a:pPr lvl="3">
              <a:buNone/>
            </a:pPr>
            <a:endParaRPr lang="en-US" sz="1600" b="1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na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sife presentation for conference</Template>
  <TotalTime>2817</TotalTime>
  <Words>1345</Words>
  <Application>Microsoft Office PowerPoint</Application>
  <PresentationFormat>On-screen Show (4:3)</PresentationFormat>
  <Paragraphs>186</Paragraphs>
  <Slides>24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cna2</vt:lpstr>
      <vt:lpstr>Turning Marketing Information into Action:  Marketing Research</vt:lpstr>
      <vt:lpstr>Marketing Research Defined:</vt:lpstr>
      <vt:lpstr>Why Conduct Marketing Research:</vt:lpstr>
      <vt:lpstr>Good, Reliable Marketing Research is Difficult:</vt:lpstr>
      <vt:lpstr>Key Research Terminology</vt:lpstr>
      <vt:lpstr>Types of Marketing Research</vt:lpstr>
      <vt:lpstr>Types of Marketing Research (Exploratory Research)</vt:lpstr>
      <vt:lpstr>Types of Marketing Research (Descriptive Research)</vt:lpstr>
      <vt:lpstr>Types of Marketing Research (Causal Research)</vt:lpstr>
      <vt:lpstr>The Basic Marketing Research Process</vt:lpstr>
      <vt:lpstr>The Marketing Research Process (1)</vt:lpstr>
      <vt:lpstr>The Basic Marketing Research Process</vt:lpstr>
      <vt:lpstr>The Marketing Research Process </vt:lpstr>
      <vt:lpstr>The Marketing Research Process </vt:lpstr>
      <vt:lpstr>The Basic Marketing Research Process</vt:lpstr>
      <vt:lpstr>The Marketing Research Process </vt:lpstr>
      <vt:lpstr>The Basic Marketing Research Process</vt:lpstr>
      <vt:lpstr>The Marketing Research Process</vt:lpstr>
      <vt:lpstr>The Marketing Research Process</vt:lpstr>
      <vt:lpstr>The Marketing Research Process</vt:lpstr>
      <vt:lpstr>The Basic Marketing Research Process</vt:lpstr>
      <vt:lpstr>The Marketing Research Process</vt:lpstr>
      <vt:lpstr>The Basic Marketing Research Process</vt:lpstr>
      <vt:lpstr>The Marketing Research Process </vt:lpstr>
    </vt:vector>
  </TitlesOfParts>
  <Company>College of the North Atlantic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Marketing Research</dc:title>
  <dc:creator>Debbie Vincent</dc:creator>
  <cp:lastModifiedBy>Tilley, Paul (C'ville)</cp:lastModifiedBy>
  <cp:revision>21</cp:revision>
  <dcterms:created xsi:type="dcterms:W3CDTF">1998-11-04T13:16:48Z</dcterms:created>
  <dcterms:modified xsi:type="dcterms:W3CDTF">2011-11-21T17:59:28Z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Type">
    <vt:i4>1</vt:i4>
  </property>
  <property fmtid="{D5CDD505-2E9C-101B-9397-08002B2CF9AE}" pid="3" name="GraphicType">
    <vt:i4>1</vt:i4>
  </property>
  <property fmtid="{D5CDD505-2E9C-101B-9397-08002B2CF9AE}" pid="4" name="Compression">
    <vt:i4>100</vt:i4>
  </property>
  <property fmtid="{D5CDD505-2E9C-101B-9397-08002B2CF9AE}" pid="5" name="ScreenSize">
    <vt:i4>2</vt:i4>
  </property>
  <property fmtid="{D5CDD505-2E9C-101B-9397-08002B2CF9AE}" pid="6" name="ScreenUsage">
    <vt:i4>2</vt:i4>
  </property>
  <property fmtid="{D5CDD505-2E9C-101B-9397-08002B2CF9AE}" pid="7" name="MailAddress">
    <vt:lpwstr>ptilley@cville.northatlantic.nf.ca</vt:lpwstr>
  </property>
  <property fmtid="{D5CDD505-2E9C-101B-9397-08002B2CF9AE}" pid="8" name="HomePage">
    <vt:lpwstr>http://cville.northatlantic.nf.ca/~ptilley</vt:lpwstr>
  </property>
  <property fmtid="{D5CDD505-2E9C-101B-9397-08002B2CF9AE}" pid="9" name="Other">
    <vt:lpwstr/>
  </property>
  <property fmtid="{D5CDD505-2E9C-101B-9397-08002B2CF9AE}" pid="10" name="DownloadOriginal">
    <vt:bool>true</vt:bool>
  </property>
  <property fmtid="{D5CDD505-2E9C-101B-9397-08002B2CF9AE}" pid="11" name="DownloadIEButton">
    <vt:bool>false</vt:bool>
  </property>
  <property fmtid="{D5CDD505-2E9C-101B-9397-08002B2CF9AE}" pid="12" name="UseBrowserColor">
    <vt:bool>true</vt:bool>
  </property>
  <property fmtid="{D5CDD505-2E9C-101B-9397-08002B2CF9AE}" pid="13" name="BackColor">
    <vt:i4>15132390</vt:i4>
  </property>
  <property fmtid="{D5CDD505-2E9C-101B-9397-08002B2CF9AE}" pid="14" name="TextColor">
    <vt:i4>0</vt:i4>
  </property>
  <property fmtid="{D5CDD505-2E9C-101B-9397-08002B2CF9AE}" pid="15" name="LinkColor">
    <vt:i4>16711782</vt:i4>
  </property>
  <property fmtid="{D5CDD505-2E9C-101B-9397-08002B2CF9AE}" pid="16" name="VisitedColor">
    <vt:i4>10040268</vt:i4>
  </property>
  <property fmtid="{D5CDD505-2E9C-101B-9397-08002B2CF9AE}" pid="17" name="TransparentButton">
    <vt:i4>0</vt:i4>
  </property>
  <property fmtid="{D5CDD505-2E9C-101B-9397-08002B2CF9AE}" pid="18" name="ButtonType">
    <vt:i4>2</vt:i4>
  </property>
  <property fmtid="{D5CDD505-2E9C-101B-9397-08002B2CF9AE}" pid="19" name="ShowNotes">
    <vt:bool>false</vt:bool>
  </property>
  <property fmtid="{D5CDD505-2E9C-101B-9397-08002B2CF9AE}" pid="20" name="NavBtnPos">
    <vt:i4>2</vt:i4>
  </property>
  <property fmtid="{D5CDD505-2E9C-101B-9397-08002B2CF9AE}" pid="21" name="OutputDir">
    <vt:lpwstr>C:\Homepage</vt:lpwstr>
  </property>
</Properties>
</file>